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5"/>
  </p:notes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5" r:id="rId19"/>
    <p:sldId id="274" r:id="rId20"/>
    <p:sldId id="276" r:id="rId21"/>
    <p:sldId id="278" r:id="rId22"/>
    <p:sldId id="277" r:id="rId23"/>
    <p:sldId id="261" r:id="rId2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456"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481C37-9029-4666-BF60-9C98B028C2D1}" type="datetimeFigureOut">
              <a:rPr lang="pt-BR" smtClean="0"/>
              <a:pPr/>
              <a:t>12/05/2014</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A8D733-B061-4DF2-8562-E4487ABEE5DE}" type="slidenum">
              <a:rPr lang="pt-BR" smtClean="0"/>
              <a:pPr/>
              <a:t>‹nº›</a:t>
            </a:fld>
            <a:endParaRPr lang="pt-BR"/>
          </a:p>
        </p:txBody>
      </p:sp>
    </p:spTree>
    <p:extLst>
      <p:ext uri="{BB962C8B-B14F-4D97-AF65-F5344CB8AC3E}">
        <p14:creationId xmlns:p14="http://schemas.microsoft.com/office/powerpoint/2010/main" xmlns="" val="4225858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C069B254-25EA-4949-8BEF-019BA0B56B1B}" type="datetimeFigureOut">
              <a:rPr lang="pt-BR" smtClean="0"/>
              <a:pPr/>
              <a:t>12/05/2014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25ABDB3-90C6-4886-9F3A-60DC42ABE572}"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C069B254-25EA-4949-8BEF-019BA0B56B1B}" type="datetimeFigureOut">
              <a:rPr lang="pt-BR" smtClean="0"/>
              <a:pPr/>
              <a:t>12/05/2014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25ABDB3-90C6-4886-9F3A-60DC42ABE572}"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C069B254-25EA-4949-8BEF-019BA0B56B1B}" type="datetimeFigureOut">
              <a:rPr lang="pt-BR" smtClean="0"/>
              <a:pPr/>
              <a:t>12/05/2014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25ABDB3-90C6-4886-9F3A-60DC42ABE572}"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C069B254-25EA-4949-8BEF-019BA0B56B1B}" type="datetimeFigureOut">
              <a:rPr lang="pt-BR" smtClean="0"/>
              <a:pPr/>
              <a:t>12/05/2014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25ABDB3-90C6-4886-9F3A-60DC42ABE572}"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pt-BR" smtClean="0"/>
              <a:t>Clique para editar o título mestre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C069B254-25EA-4949-8BEF-019BA0B56B1B}" type="datetimeFigureOut">
              <a:rPr lang="pt-BR" smtClean="0"/>
              <a:pPr/>
              <a:t>12/05/2014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25ABDB3-90C6-4886-9F3A-60DC42ABE572}"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C069B254-25EA-4949-8BEF-019BA0B56B1B}" type="datetimeFigureOut">
              <a:rPr lang="pt-BR" smtClean="0"/>
              <a:pPr/>
              <a:t>12/05/2014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25ABDB3-90C6-4886-9F3A-60DC42ABE572}"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7" name="Date Placeholder 6"/>
          <p:cNvSpPr>
            <a:spLocks noGrp="1"/>
          </p:cNvSpPr>
          <p:nvPr>
            <p:ph type="dt" sz="half" idx="10"/>
          </p:nvPr>
        </p:nvSpPr>
        <p:spPr/>
        <p:txBody>
          <a:bodyPr/>
          <a:lstStyle/>
          <a:p>
            <a:fld id="{C069B254-25EA-4949-8BEF-019BA0B56B1B}" type="datetimeFigureOut">
              <a:rPr lang="pt-BR" smtClean="0"/>
              <a:pPr/>
              <a:t>12/05/2014</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E25ABDB3-90C6-4886-9F3A-60DC42ABE572}"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Date Placeholder 2"/>
          <p:cNvSpPr>
            <a:spLocks noGrp="1"/>
          </p:cNvSpPr>
          <p:nvPr>
            <p:ph type="dt" sz="half" idx="10"/>
          </p:nvPr>
        </p:nvSpPr>
        <p:spPr/>
        <p:txBody>
          <a:bodyPr/>
          <a:lstStyle/>
          <a:p>
            <a:fld id="{C069B254-25EA-4949-8BEF-019BA0B56B1B}" type="datetimeFigureOut">
              <a:rPr lang="pt-BR" smtClean="0"/>
              <a:pPr/>
              <a:t>12/05/2014</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E25ABDB3-90C6-4886-9F3A-60DC42ABE572}"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69B254-25EA-4949-8BEF-019BA0B56B1B}" type="datetimeFigureOut">
              <a:rPr lang="pt-BR" smtClean="0"/>
              <a:pPr/>
              <a:t>12/05/2014</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E25ABDB3-90C6-4886-9F3A-60DC42ABE572}"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pt-BR" smtClean="0"/>
              <a:t>Clique para editar o título mestre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C069B254-25EA-4949-8BEF-019BA0B56B1B}" type="datetimeFigureOut">
              <a:rPr lang="pt-BR" smtClean="0"/>
              <a:pPr/>
              <a:t>12/05/2014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25ABDB3-90C6-4886-9F3A-60DC42ABE572}" type="slidenum">
              <a:rPr lang="pt-BR" smtClean="0"/>
              <a:pPr/>
              <a:t>‹nº›</a:t>
            </a:fld>
            <a:endParaRPr lang="pt-BR"/>
          </a:p>
        </p:txBody>
      </p:sp>
      <p:sp>
        <p:nvSpPr>
          <p:cNvPr id="9" name="Content Placeholder 8"/>
          <p:cNvSpPr>
            <a:spLocks noGrp="1"/>
          </p:cNvSpPr>
          <p:nvPr>
            <p:ph sz="quarter" idx="13"/>
          </p:nvPr>
        </p:nvSpPr>
        <p:spPr>
          <a:xfrm>
            <a:off x="304800" y="381000"/>
            <a:ext cx="7772400" cy="494284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pt-BR" smtClean="0"/>
              <a:t>Clique para editar o título mestre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8" name="Date Placeholder 7"/>
          <p:cNvSpPr>
            <a:spLocks noGrp="1"/>
          </p:cNvSpPr>
          <p:nvPr>
            <p:ph type="dt" sz="half" idx="10"/>
          </p:nvPr>
        </p:nvSpPr>
        <p:spPr/>
        <p:txBody>
          <a:bodyPr/>
          <a:lstStyle/>
          <a:p>
            <a:fld id="{C069B254-25EA-4949-8BEF-019BA0B56B1B}" type="datetimeFigureOut">
              <a:rPr lang="pt-BR" smtClean="0"/>
              <a:pPr/>
              <a:t>12/05/2014</a:t>
            </a:fld>
            <a:endParaRPr lang="pt-BR"/>
          </a:p>
        </p:txBody>
      </p:sp>
      <p:sp>
        <p:nvSpPr>
          <p:cNvPr id="9" name="Slide Number Placeholder 8"/>
          <p:cNvSpPr>
            <a:spLocks noGrp="1"/>
          </p:cNvSpPr>
          <p:nvPr>
            <p:ph type="sldNum" sz="quarter" idx="11"/>
          </p:nvPr>
        </p:nvSpPr>
        <p:spPr/>
        <p:txBody>
          <a:bodyPr/>
          <a:lstStyle/>
          <a:p>
            <a:fld id="{E25ABDB3-90C6-4886-9F3A-60DC42ABE572}" type="slidenum">
              <a:rPr lang="pt-BR" smtClean="0"/>
              <a:pPr/>
              <a:t>‹nº›</a:t>
            </a:fld>
            <a:endParaRPr lang="pt-BR"/>
          </a:p>
        </p:txBody>
      </p:sp>
      <p:sp>
        <p:nvSpPr>
          <p:cNvPr id="10" name="Footer Placeholder 9"/>
          <p:cNvSpPr>
            <a:spLocks noGrp="1"/>
          </p:cNvSpPr>
          <p:nvPr>
            <p:ph type="ftr" sz="quarter" idx="12"/>
          </p:nvPr>
        </p:nvSpPr>
        <p:spPr/>
        <p:txBody>
          <a:bodyPr/>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pt-BR" smtClean="0"/>
              <a:t>Clique para editar o título mestre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25ABDB3-90C6-4886-9F3A-60DC42ABE572}" type="slidenum">
              <a:rPr lang="pt-BR" smtClean="0"/>
              <a:pPr/>
              <a:t>‹nº›</a:t>
            </a:fld>
            <a:endParaRPr lang="pt-B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pt-B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069B254-25EA-4949-8BEF-019BA0B56B1B}" type="datetimeFigureOut">
              <a:rPr lang="pt-BR" smtClean="0"/>
              <a:pPr/>
              <a:t>12/05/2014</a:t>
            </a:fld>
            <a:endParaRPr lang="pt-B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sz="5400" dirty="0"/>
              <a:t>A</a:t>
            </a:r>
            <a:r>
              <a:rPr lang="pt-BR" sz="5400" dirty="0" smtClean="0"/>
              <a:t>ula 3 </a:t>
            </a:r>
            <a:r>
              <a:rPr lang="pt-BR" sz="5400" dirty="0"/>
              <a:t/>
            </a:r>
            <a:br>
              <a:rPr lang="pt-BR" sz="5400" dirty="0"/>
            </a:br>
            <a:r>
              <a:rPr lang="pt-BR" sz="5400" b="1" dirty="0"/>
              <a:t>Planejamento em marketing político e </a:t>
            </a:r>
            <a:r>
              <a:rPr lang="pt-BR" sz="5400" b="1" dirty="0" smtClean="0"/>
              <a:t>eleitoral</a:t>
            </a:r>
            <a:endParaRPr lang="pt-BR" sz="5400" dirty="0"/>
          </a:p>
        </p:txBody>
      </p:sp>
      <p:sp>
        <p:nvSpPr>
          <p:cNvPr id="3" name="Subtítulo 2"/>
          <p:cNvSpPr>
            <a:spLocks noGrp="1"/>
          </p:cNvSpPr>
          <p:nvPr>
            <p:ph type="subTitle" idx="1"/>
          </p:nvPr>
        </p:nvSpPr>
        <p:spPr/>
        <p:txBody>
          <a:bodyPr>
            <a:normAutofit lnSpcReduction="10000"/>
          </a:bodyPr>
          <a:lstStyle/>
          <a:p>
            <a:r>
              <a:rPr lang="pt-BR" dirty="0"/>
              <a:t>Profa. Dra. Katia </a:t>
            </a:r>
            <a:r>
              <a:rPr lang="pt-BR" dirty="0" err="1"/>
              <a:t>Saisi</a:t>
            </a:r>
            <a:endParaRPr lang="pt-BR" dirty="0"/>
          </a:p>
          <a:p>
            <a:r>
              <a:rPr lang="pt-BR" dirty="0"/>
              <a:t>Planejamento Estratégico de Campanhas Eleitorais</a:t>
            </a:r>
          </a:p>
          <a:p>
            <a:r>
              <a:rPr lang="pt-BR" dirty="0"/>
              <a:t>Instituto do Legislativo Paulista</a:t>
            </a:r>
          </a:p>
        </p:txBody>
      </p:sp>
    </p:spTree>
    <p:extLst>
      <p:ext uri="{BB962C8B-B14F-4D97-AF65-F5344CB8AC3E}">
        <p14:creationId xmlns:p14="http://schemas.microsoft.com/office/powerpoint/2010/main" xmlns="" val="3436150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b="1" dirty="0" smtClean="0"/>
              <a:t>Desafio </a:t>
            </a:r>
            <a:r>
              <a:rPr lang="pt-BR" sz="4000" b="1" dirty="0"/>
              <a:t>dos partidos e candidatos </a:t>
            </a:r>
          </a:p>
        </p:txBody>
      </p:sp>
      <p:sp>
        <p:nvSpPr>
          <p:cNvPr id="3" name="Espaço Reservado para Conteúdo 2"/>
          <p:cNvSpPr>
            <a:spLocks noGrp="1"/>
          </p:cNvSpPr>
          <p:nvPr>
            <p:ph idx="1"/>
          </p:nvPr>
        </p:nvSpPr>
        <p:spPr/>
        <p:txBody>
          <a:bodyPr/>
          <a:lstStyle/>
          <a:p>
            <a:r>
              <a:rPr lang="pt-BR" dirty="0" smtClean="0"/>
              <a:t>Detectar </a:t>
            </a:r>
            <a:r>
              <a:rPr lang="pt-BR" dirty="0"/>
              <a:t>a real correlação de forças sociais e políticas, para poder definir suas políticas programáticas e conjunturais. </a:t>
            </a:r>
            <a:endParaRPr lang="pt-BR" dirty="0" smtClean="0"/>
          </a:p>
          <a:p>
            <a:r>
              <a:rPr lang="pt-BR" dirty="0" smtClean="0"/>
              <a:t>É</a:t>
            </a:r>
            <a:r>
              <a:rPr lang="pt-BR" dirty="0"/>
              <a:t>, portanto, necessário conhecer o perfil dos eleitores e o que cada segmento social tem de demandas e expectativas econômicas, sociais, culturais e psicológicas que pretende ver atendidas pelas eleições. </a:t>
            </a:r>
            <a:endParaRPr lang="pt-BR" dirty="0" smtClean="0"/>
          </a:p>
          <a:p>
            <a:r>
              <a:rPr lang="pt-BR" dirty="0" smtClean="0"/>
              <a:t>Identificação por renda: classes A </a:t>
            </a:r>
            <a:r>
              <a:rPr lang="pt-BR" dirty="0" err="1" smtClean="0"/>
              <a:t>a</a:t>
            </a:r>
            <a:r>
              <a:rPr lang="pt-BR" dirty="0" smtClean="0"/>
              <a:t> E. Na política, também F.</a:t>
            </a:r>
          </a:p>
          <a:p>
            <a:r>
              <a:rPr lang="pt-BR" dirty="0" smtClean="0"/>
              <a:t>No Brasil: 80% classes C a F e 20% A e B.</a:t>
            </a:r>
          </a:p>
          <a:p>
            <a:r>
              <a:rPr lang="pt-BR" dirty="0"/>
              <a:t>Como as demandas de cada segmento varia com o tempo, é fundamental recorrer às pesquisas de opinião, para identificá-las e incorporá-las na elaboração das estratégias políticas e de </a:t>
            </a:r>
            <a:r>
              <a:rPr lang="pt-BR" dirty="0" smtClean="0"/>
              <a:t>comunicação.</a:t>
            </a:r>
          </a:p>
          <a:p>
            <a:r>
              <a:rPr lang="pt-BR" dirty="0" smtClean="0"/>
              <a:t>Cabe também analisar a conjuntura política.</a:t>
            </a:r>
            <a:endParaRPr lang="pt-BR" dirty="0"/>
          </a:p>
          <a:p>
            <a:endParaRPr lang="pt-BR" dirty="0"/>
          </a:p>
        </p:txBody>
      </p:sp>
    </p:spTree>
    <p:extLst>
      <p:ext uri="{BB962C8B-B14F-4D97-AF65-F5344CB8AC3E}">
        <p14:creationId xmlns:p14="http://schemas.microsoft.com/office/powerpoint/2010/main" xmlns="" val="2947438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Conjuntura política</a:t>
            </a:r>
            <a:endParaRPr lang="pt-BR" b="1" dirty="0"/>
          </a:p>
        </p:txBody>
      </p:sp>
      <p:sp>
        <p:nvSpPr>
          <p:cNvPr id="3" name="Espaço Reservado para Conteúdo 2"/>
          <p:cNvSpPr>
            <a:spLocks noGrp="1"/>
          </p:cNvSpPr>
          <p:nvPr>
            <p:ph idx="1"/>
          </p:nvPr>
        </p:nvSpPr>
        <p:spPr/>
        <p:txBody>
          <a:bodyPr>
            <a:normAutofit fontScale="85000" lnSpcReduction="10000"/>
          </a:bodyPr>
          <a:lstStyle/>
          <a:p>
            <a:r>
              <a:rPr lang="pt-BR" dirty="0" smtClean="0"/>
              <a:t>Conjunto </a:t>
            </a:r>
            <a:r>
              <a:rPr lang="pt-BR" dirty="0"/>
              <a:t>de fatores que retrata um determinado momento da estrutura política da sociedade em movimento. São os diferentes aspectos da conjuntura que determinam se um partido e seus candidatos mantêm ou trocam suas táticas</a:t>
            </a:r>
            <a:r>
              <a:rPr lang="pt-BR" dirty="0" smtClean="0"/>
              <a:t>.</a:t>
            </a:r>
          </a:p>
          <a:p>
            <a:pPr lvl="0"/>
            <a:r>
              <a:rPr lang="pt-BR" b="1" i="1" dirty="0" smtClean="0"/>
              <a:t>Na </a:t>
            </a:r>
            <a:r>
              <a:rPr lang="pt-BR" b="1" i="1" dirty="0"/>
              <a:t>economia</a:t>
            </a:r>
            <a:r>
              <a:rPr lang="pt-BR" dirty="0"/>
              <a:t>: a inflação deve manter-se estável, cair ou subir? O plano do governo está atingindo seus objetivos? O desemprego deve aumentar ou diminuir? E os preços, como vão se comportar? E em relação ao poder aquisitivo da população?</a:t>
            </a:r>
          </a:p>
          <a:p>
            <a:pPr lvl="0"/>
            <a:r>
              <a:rPr lang="pt-BR" b="1" i="1" dirty="0"/>
              <a:t>Na vida social</a:t>
            </a:r>
            <a:r>
              <a:rPr lang="pt-BR" dirty="0"/>
              <a:t>: que setores se beneficiarão com a melhora da economia? Como está a distribuição de renda? A pobreza e miséria vão expandir ou retrair? As classes médias estão empobrecendo ou não? As políticas sociais tendem a melhorar? Os níveis de violência diminuíram?</a:t>
            </a:r>
          </a:p>
          <a:p>
            <a:pPr lvl="0"/>
            <a:r>
              <a:rPr lang="pt-BR" b="1" i="1" dirty="0"/>
              <a:t>Na política</a:t>
            </a:r>
            <a:r>
              <a:rPr lang="pt-BR" dirty="0"/>
              <a:t>: como a população interpreta as linhas de ação dos três poderes? Como tendem a se comportar as diferentes forças políticas?</a:t>
            </a:r>
          </a:p>
          <a:p>
            <a:pPr lvl="0"/>
            <a:r>
              <a:rPr lang="pt-BR" b="1" i="1" dirty="0"/>
              <a:t>Na campanha eleitoral</a:t>
            </a:r>
            <a:r>
              <a:rPr lang="pt-BR" dirty="0"/>
              <a:t>: quais as estratégias e táticas dos principais adversários? Houve mudanças? Que fatores estão influenciando a campanha eleitoral?</a:t>
            </a:r>
          </a:p>
          <a:p>
            <a:endParaRPr lang="pt-BR" dirty="0"/>
          </a:p>
          <a:p>
            <a:endParaRPr lang="pt-BR" dirty="0"/>
          </a:p>
        </p:txBody>
      </p:sp>
    </p:spTree>
    <p:extLst>
      <p:ext uri="{BB962C8B-B14F-4D97-AF65-F5344CB8AC3E}">
        <p14:creationId xmlns:p14="http://schemas.microsoft.com/office/powerpoint/2010/main" xmlns="" val="1741678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Estratégias </a:t>
            </a:r>
            <a:r>
              <a:rPr lang="pt-BR" b="1" dirty="0" smtClean="0"/>
              <a:t>políticas</a:t>
            </a:r>
            <a:endParaRPr lang="pt-BR" dirty="0"/>
          </a:p>
        </p:txBody>
      </p:sp>
      <p:sp>
        <p:nvSpPr>
          <p:cNvPr id="3" name="Espaço Reservado para Conteúdo 2"/>
          <p:cNvSpPr>
            <a:spLocks noGrp="1"/>
          </p:cNvSpPr>
          <p:nvPr>
            <p:ph idx="1"/>
          </p:nvPr>
        </p:nvSpPr>
        <p:spPr>
          <a:xfrm>
            <a:off x="457200" y="1600200"/>
            <a:ext cx="7620000" cy="4925144"/>
          </a:xfrm>
        </p:spPr>
        <p:txBody>
          <a:bodyPr>
            <a:normAutofit/>
          </a:bodyPr>
          <a:lstStyle/>
          <a:p>
            <a:pPr lvl="0"/>
            <a:r>
              <a:rPr lang="pt-BR" sz="1400" b="1" dirty="0" smtClean="0">
                <a:solidFill>
                  <a:schemeClr val="tx2">
                    <a:lumMod val="75000"/>
                  </a:schemeClr>
                </a:solidFill>
              </a:rPr>
              <a:t>Envolve </a:t>
            </a:r>
            <a:r>
              <a:rPr lang="pt-BR" sz="1400" b="1" dirty="0">
                <a:solidFill>
                  <a:schemeClr val="tx2">
                    <a:lumMod val="75000"/>
                  </a:schemeClr>
                </a:solidFill>
              </a:rPr>
              <a:t>o conjunto de ações que devem conduzir à eleição do candidato. </a:t>
            </a:r>
            <a:endParaRPr lang="pt-BR" sz="1400" b="1" i="1" dirty="0" smtClean="0">
              <a:solidFill>
                <a:schemeClr val="tx2">
                  <a:lumMod val="75000"/>
                </a:schemeClr>
              </a:solidFill>
            </a:endParaRPr>
          </a:p>
          <a:p>
            <a:pPr lvl="0"/>
            <a:r>
              <a:rPr lang="pt-BR" sz="1400" b="1" i="1" dirty="0" smtClean="0"/>
              <a:t>Objetivos </a:t>
            </a:r>
            <a:r>
              <a:rPr lang="pt-BR" sz="1400" b="1" i="1" dirty="0"/>
              <a:t>estratégicos</a:t>
            </a:r>
            <a:r>
              <a:rPr lang="pt-BR" sz="1400" dirty="0"/>
              <a:t>: é óbvio que qualquer candidato objetiva ser eleito. Mas há candidatos que se lançam numa campanha com o objetivo de vencer na eleição seguinte. Além do objetivo central, devem ser estabelecidos objetivos secundários, relacionados com a obtenção de votos concentrados em determinadas áreas e dispersos em outras, com a conquista de certos aliados e com o apoio das bases.</a:t>
            </a:r>
          </a:p>
          <a:p>
            <a:pPr lvl="0"/>
            <a:r>
              <a:rPr lang="pt-BR" sz="1400" b="1" i="1" dirty="0"/>
              <a:t>Adversários</a:t>
            </a:r>
            <a:r>
              <a:rPr lang="pt-BR" sz="1400" dirty="0"/>
              <a:t>: a determinação dos adversários é imprescindível para a conquista dos votos, tanto para candidatos majoritários, como proporcionais. É a forma simbólica e negativa pela qual o candidato se identifica com o eleitorado, aproveitando sua rejeição ao adversário para transformar em força favorável à própria candidatura. </a:t>
            </a:r>
          </a:p>
          <a:p>
            <a:pPr lvl="0"/>
            <a:r>
              <a:rPr lang="pt-BR" sz="1400" b="1" i="1" dirty="0"/>
              <a:t>Base social e política</a:t>
            </a:r>
            <a:r>
              <a:rPr lang="pt-BR" sz="1400" dirty="0"/>
              <a:t>: é o ambiente ou terreno onde o candidato vai procurar seu eleitorado. A definição da base vai determinar a adequação do perfil do candidato e de suas propostas.</a:t>
            </a:r>
          </a:p>
          <a:p>
            <a:pPr lvl="0"/>
            <a:r>
              <a:rPr lang="pt-BR" sz="1400" b="1" i="1" dirty="0"/>
              <a:t>Aliados</a:t>
            </a:r>
            <a:r>
              <a:rPr lang="pt-BR" sz="1400" dirty="0"/>
              <a:t>: são necessários para ampliar o poder da campanha, bem como para atacar os adversários. Essas alianças nem sempre são explícitas ou formais. </a:t>
            </a:r>
          </a:p>
          <a:p>
            <a:pPr lvl="0"/>
            <a:r>
              <a:rPr lang="pt-BR" sz="1400" b="1" i="1" dirty="0"/>
              <a:t>Programas ou propostas</a:t>
            </a:r>
            <a:r>
              <a:rPr lang="pt-BR" sz="1400" dirty="0"/>
              <a:t>: são a parte propositiva do candidato, em que ele apresenta sua perspectiva de ação se eleito. Devem estar articulados às demandas e expectativas do eleitorado.</a:t>
            </a:r>
          </a:p>
          <a:p>
            <a:r>
              <a:rPr lang="pt-BR" sz="1400" b="1" i="1" dirty="0"/>
              <a:t>Perfil do candidato</a:t>
            </a:r>
            <a:r>
              <a:rPr lang="pt-BR" sz="1400" dirty="0"/>
              <a:t>: todo candidato tem um perfil próprio, em relação à sua origem, posição social, ideologia, ação pública e imagem construída. O ideal é manter esse perfil, mas às vezes é necessário corrigir aspectos que causam rejeição no eleitorado. </a:t>
            </a:r>
          </a:p>
        </p:txBody>
      </p:sp>
    </p:spTree>
    <p:extLst>
      <p:ext uri="{BB962C8B-B14F-4D97-AF65-F5344CB8AC3E}">
        <p14:creationId xmlns:p14="http://schemas.microsoft.com/office/powerpoint/2010/main" xmlns="" val="39775191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Táticas políticas</a:t>
            </a:r>
            <a:endParaRPr lang="pt-BR" b="1" dirty="0"/>
          </a:p>
        </p:txBody>
      </p:sp>
      <p:sp>
        <p:nvSpPr>
          <p:cNvPr id="3" name="Espaço Reservado para Conteúdo 2"/>
          <p:cNvSpPr>
            <a:spLocks noGrp="1"/>
          </p:cNvSpPr>
          <p:nvPr>
            <p:ph idx="1"/>
          </p:nvPr>
        </p:nvSpPr>
        <p:spPr/>
        <p:txBody>
          <a:bodyPr>
            <a:normAutofit lnSpcReduction="10000"/>
          </a:bodyPr>
          <a:lstStyle/>
          <a:p>
            <a:r>
              <a:rPr lang="pt-BR" dirty="0"/>
              <a:t>S</a:t>
            </a:r>
            <a:r>
              <a:rPr lang="pt-BR" dirty="0" smtClean="0"/>
              <a:t>ão </a:t>
            </a:r>
            <a:r>
              <a:rPr lang="pt-BR" dirty="0"/>
              <a:t>as orientações ou ações que procuram resolver questões conjunturais específicas. </a:t>
            </a:r>
            <a:endParaRPr lang="pt-BR" dirty="0" smtClean="0"/>
          </a:p>
          <a:p>
            <a:r>
              <a:rPr lang="pt-BR" dirty="0" smtClean="0"/>
              <a:t>Devem </a:t>
            </a:r>
            <a:r>
              <a:rPr lang="pt-BR" dirty="0"/>
              <a:t>sempre subordinar-se à estratégia e preocupar-se sempre em modificar ou manter a correlação de forças políticas de quem as adotou. </a:t>
            </a:r>
            <a:endParaRPr lang="pt-BR" dirty="0" smtClean="0"/>
          </a:p>
          <a:p>
            <a:r>
              <a:rPr lang="pt-BR" dirty="0" smtClean="0"/>
              <a:t>A </a:t>
            </a:r>
            <a:r>
              <a:rPr lang="pt-BR" dirty="0"/>
              <a:t>medida do sucesso ou insucesso tático é justamente o fato de a correlação de forças ter melhorado a nosso favor ou a favor do adversário. </a:t>
            </a:r>
          </a:p>
          <a:p>
            <a:r>
              <a:rPr lang="pt-BR" dirty="0"/>
              <a:t>É preciso a todo momento definir os problemas táticos que envolvem a campanha, que surgem com a evolução da conjuntura, para adoção de linhas de ação para enfrentá-los. </a:t>
            </a:r>
            <a:endParaRPr lang="pt-BR" dirty="0" smtClean="0"/>
          </a:p>
          <a:p>
            <a:r>
              <a:rPr lang="pt-BR" dirty="0" smtClean="0"/>
              <a:t>Isso </a:t>
            </a:r>
            <a:r>
              <a:rPr lang="pt-BR" dirty="0"/>
              <a:t>demanda um rastreamento constante dos problemas existentes, bem como modificações nas formas de organização adotadas pela campanha, incluindo a propaganda. </a:t>
            </a:r>
          </a:p>
        </p:txBody>
      </p:sp>
    </p:spTree>
    <p:extLst>
      <p:ext uri="{BB962C8B-B14F-4D97-AF65-F5344CB8AC3E}">
        <p14:creationId xmlns:p14="http://schemas.microsoft.com/office/powerpoint/2010/main" xmlns="" val="2994854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O plano estratégico </a:t>
            </a:r>
            <a:endParaRPr lang="pt-BR" dirty="0"/>
          </a:p>
        </p:txBody>
      </p:sp>
      <p:sp>
        <p:nvSpPr>
          <p:cNvPr id="3" name="Espaço Reservado para Conteúdo 2"/>
          <p:cNvSpPr>
            <a:spLocks noGrp="1"/>
          </p:cNvSpPr>
          <p:nvPr>
            <p:ph idx="1"/>
          </p:nvPr>
        </p:nvSpPr>
        <p:spPr/>
        <p:txBody>
          <a:bodyPr>
            <a:normAutofit fontScale="92500" lnSpcReduction="10000"/>
          </a:bodyPr>
          <a:lstStyle/>
          <a:p>
            <a:r>
              <a:rPr lang="pt-BR" sz="2400" dirty="0"/>
              <a:t>O planejamento vai estabelecer as prioridades e o encadeamento das ações no tempo e no espaço da campanha, partindo das condições reais existentes em termos de adversários, base social e política, aliados, recursos materiais e humanos, para definir as necessidades políticas, de comunicação e propaganda e de organização para alcançar os objetivos traçados. </a:t>
            </a:r>
            <a:endParaRPr lang="pt-BR" sz="2000" dirty="0"/>
          </a:p>
          <a:p>
            <a:r>
              <a:rPr lang="pt-BR" sz="2400" dirty="0"/>
              <a:t>O planejamento estratégico estabelece:</a:t>
            </a:r>
            <a:endParaRPr lang="pt-BR" sz="2000" dirty="0"/>
          </a:p>
          <a:p>
            <a:pPr lvl="1"/>
            <a:r>
              <a:rPr lang="pt-BR" dirty="0"/>
              <a:t>Planos de pesquisas: para definir o ambiente eleitoral com que defrontamos e as nossas próprias condições.</a:t>
            </a:r>
            <a:endParaRPr lang="pt-BR" sz="1800" dirty="0"/>
          </a:p>
          <a:p>
            <a:pPr lvl="1"/>
            <a:r>
              <a:rPr lang="pt-BR" dirty="0"/>
              <a:t>Processo de definição da estratégia política: objetivos, adversários, base social e política, aliados, propostas, perfil do candidato etc.</a:t>
            </a:r>
            <a:endParaRPr lang="pt-BR" sz="1800" dirty="0"/>
          </a:p>
          <a:p>
            <a:pPr lvl="1"/>
            <a:r>
              <a:rPr lang="pt-BR" dirty="0"/>
              <a:t>Processo de definição da estratégia de comunicação: identidade, imagem, conceito, marca e ações de </a:t>
            </a:r>
            <a:r>
              <a:rPr lang="pt-BR" dirty="0" smtClean="0"/>
              <a:t>comunicação.</a:t>
            </a:r>
          </a:p>
          <a:p>
            <a:pPr lvl="1"/>
            <a:r>
              <a:rPr lang="pt-BR" dirty="0" smtClean="0"/>
              <a:t>O plano operacional.</a:t>
            </a:r>
            <a:endParaRPr lang="pt-BR" dirty="0"/>
          </a:p>
        </p:txBody>
      </p:sp>
    </p:spTree>
    <p:extLst>
      <p:ext uri="{BB962C8B-B14F-4D97-AF65-F5344CB8AC3E}">
        <p14:creationId xmlns:p14="http://schemas.microsoft.com/office/powerpoint/2010/main" xmlns="" val="2346568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800" b="1" dirty="0"/>
              <a:t>Plano operacional</a:t>
            </a:r>
            <a:endParaRPr lang="pt-BR" b="1" dirty="0"/>
          </a:p>
        </p:txBody>
      </p:sp>
      <p:sp>
        <p:nvSpPr>
          <p:cNvPr id="3" name="Espaço Reservado para Conteúdo 2"/>
          <p:cNvSpPr>
            <a:spLocks noGrp="1"/>
          </p:cNvSpPr>
          <p:nvPr>
            <p:ph idx="1"/>
          </p:nvPr>
        </p:nvSpPr>
        <p:spPr/>
        <p:txBody>
          <a:bodyPr/>
          <a:lstStyle/>
          <a:p>
            <a:r>
              <a:rPr lang="pt-BR" dirty="0" smtClean="0"/>
              <a:t>Conjunto </a:t>
            </a:r>
            <a:r>
              <a:rPr lang="pt-BR" dirty="0"/>
              <a:t>de atividades ou ações necessárias para implementar as estratégias políticas e de comunicação.</a:t>
            </a:r>
          </a:p>
          <a:p>
            <a:r>
              <a:rPr lang="pt-BR" dirty="0"/>
              <a:t>Recursos humanos (incluindo funções e estrutura organizacional, com organograma).</a:t>
            </a:r>
          </a:p>
          <a:p>
            <a:r>
              <a:rPr lang="pt-BR" dirty="0"/>
              <a:t>Recursos materiais (instalações, equipamentos, materiais diversos).</a:t>
            </a:r>
          </a:p>
          <a:p>
            <a:r>
              <a:rPr lang="pt-BR" dirty="0"/>
              <a:t>Recursos financeiros (para investimento e manutenção).</a:t>
            </a:r>
          </a:p>
          <a:p>
            <a:r>
              <a:rPr lang="pt-BR" dirty="0"/>
              <a:t>Cronograma ou prazos de execução das ações.</a:t>
            </a:r>
          </a:p>
          <a:p>
            <a:r>
              <a:rPr lang="pt-BR" dirty="0"/>
              <a:t>Responsabilidades pessoais para as ações programadas.</a:t>
            </a:r>
          </a:p>
          <a:p>
            <a:endParaRPr lang="pt-BR" dirty="0"/>
          </a:p>
        </p:txBody>
      </p:sp>
    </p:spTree>
    <p:extLst>
      <p:ext uri="{BB962C8B-B14F-4D97-AF65-F5344CB8AC3E}">
        <p14:creationId xmlns:p14="http://schemas.microsoft.com/office/powerpoint/2010/main" xmlns="" val="35879769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b="1" dirty="0" smtClean="0"/>
              <a:t>Instrumentos de planejamento</a:t>
            </a:r>
            <a:endParaRPr lang="pt-BR" sz="4000" b="1" dirty="0"/>
          </a:p>
        </p:txBody>
      </p:sp>
      <p:sp>
        <p:nvSpPr>
          <p:cNvPr id="3" name="Espaço Reservado para Conteúdo 2"/>
          <p:cNvSpPr>
            <a:spLocks noGrp="1"/>
          </p:cNvSpPr>
          <p:nvPr>
            <p:ph idx="1"/>
          </p:nvPr>
        </p:nvSpPr>
        <p:spPr/>
        <p:txBody>
          <a:bodyPr/>
          <a:lstStyle/>
          <a:p>
            <a:pPr lvl="0"/>
            <a:r>
              <a:rPr lang="pt-BR" dirty="0"/>
              <a:t>Analise do problema: conhecimento da realidade existente e das possíveis consequências da ação humana sobre ela.</a:t>
            </a:r>
          </a:p>
          <a:p>
            <a:pPr lvl="0"/>
            <a:r>
              <a:rPr lang="pt-BR" dirty="0"/>
              <a:t>Estudo das diversas hipóteses possíveis para agir sobre a realidade com vistas a alcançar os objetivos desejados. </a:t>
            </a:r>
          </a:p>
          <a:p>
            <a:pPr lvl="0"/>
            <a:r>
              <a:rPr lang="pt-BR" dirty="0"/>
              <a:t>Escolha das hipóteses mais adequadas (tomada de decisão sobre o caminho a seguir).</a:t>
            </a:r>
          </a:p>
          <a:p>
            <a:pPr lvl="0"/>
            <a:r>
              <a:rPr lang="pt-BR" dirty="0"/>
              <a:t>Definição das etapas de ações.</a:t>
            </a:r>
          </a:p>
          <a:p>
            <a:endParaRPr lang="pt-BR" dirty="0"/>
          </a:p>
        </p:txBody>
      </p:sp>
    </p:spTree>
    <p:extLst>
      <p:ext uri="{BB962C8B-B14F-4D97-AF65-F5344CB8AC3E}">
        <p14:creationId xmlns:p14="http://schemas.microsoft.com/office/powerpoint/2010/main" xmlns="" val="18550859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b="1" dirty="0"/>
              <a:t>Relações entre o marketing político e o </a:t>
            </a:r>
            <a:r>
              <a:rPr lang="pt-BR" sz="4000" b="1" dirty="0" smtClean="0"/>
              <a:t>comercial</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xmlns="" val="711026652"/>
              </p:ext>
            </p:extLst>
          </p:nvPr>
        </p:nvGraphicFramePr>
        <p:xfrm>
          <a:off x="611560" y="1916833"/>
          <a:ext cx="7620000" cy="2818391"/>
        </p:xfrm>
        <a:graphic>
          <a:graphicData uri="http://schemas.openxmlformats.org/drawingml/2006/table">
            <a:tbl>
              <a:tblPr firstRow="1" bandRow="1">
                <a:tableStyleId>{5C22544A-7EE6-4342-B048-85BDC9FD1C3A}</a:tableStyleId>
              </a:tblPr>
              <a:tblGrid>
                <a:gridCol w="3810000"/>
                <a:gridCol w="3810000"/>
              </a:tblGrid>
              <a:tr h="1008111">
                <a:tc>
                  <a:txBody>
                    <a:bodyPr/>
                    <a:lstStyle/>
                    <a:p>
                      <a:pPr marL="179705" algn="l">
                        <a:lnSpc>
                          <a:spcPct val="115000"/>
                        </a:lnSpc>
                        <a:spcAft>
                          <a:spcPts val="600"/>
                        </a:spcAft>
                      </a:pPr>
                      <a:r>
                        <a:rPr lang="pt-BR" sz="2400" b="1" dirty="0">
                          <a:effectLst/>
                          <a:latin typeface="+mn-lt"/>
                          <a:ea typeface="Times New Roman"/>
                          <a:cs typeface="Times New Roman"/>
                        </a:rPr>
                        <a:t>Os 4 P do </a:t>
                      </a:r>
                      <a:r>
                        <a:rPr lang="pt-BR" sz="2400" b="1" dirty="0" smtClean="0">
                          <a:effectLst/>
                          <a:latin typeface="+mn-lt"/>
                          <a:ea typeface="Times New Roman"/>
                          <a:cs typeface="Times New Roman"/>
                        </a:rPr>
                        <a:t/>
                      </a:r>
                      <a:br>
                        <a:rPr lang="pt-BR" sz="2400" b="1" dirty="0" smtClean="0">
                          <a:effectLst/>
                          <a:latin typeface="+mn-lt"/>
                          <a:ea typeface="Times New Roman"/>
                          <a:cs typeface="Times New Roman"/>
                        </a:rPr>
                      </a:br>
                      <a:r>
                        <a:rPr lang="pt-BR" sz="2400" b="1" dirty="0" smtClean="0">
                          <a:effectLst/>
                          <a:latin typeface="+mn-lt"/>
                          <a:ea typeface="Times New Roman"/>
                          <a:cs typeface="Times New Roman"/>
                        </a:rPr>
                        <a:t>marketing </a:t>
                      </a:r>
                      <a:r>
                        <a:rPr lang="pt-BR" sz="2400" b="1" dirty="0">
                          <a:effectLst/>
                          <a:latin typeface="+mn-lt"/>
                          <a:ea typeface="Times New Roman"/>
                          <a:cs typeface="Times New Roman"/>
                        </a:rPr>
                        <a:t>de produtos</a:t>
                      </a:r>
                      <a:endParaRPr lang="pt-BR" sz="2400" dirty="0">
                        <a:effectLst/>
                        <a:latin typeface="+mn-lt"/>
                        <a:ea typeface="Times New Roman"/>
                        <a:cs typeface="Times New Roman"/>
                      </a:endParaRPr>
                    </a:p>
                  </a:txBody>
                  <a:tcPr marL="68580" marR="68580" marT="0" marB="0"/>
                </a:tc>
                <a:tc>
                  <a:txBody>
                    <a:bodyPr/>
                    <a:lstStyle/>
                    <a:p>
                      <a:pPr marL="179705" algn="l">
                        <a:lnSpc>
                          <a:spcPct val="115000"/>
                        </a:lnSpc>
                        <a:spcAft>
                          <a:spcPts val="600"/>
                        </a:spcAft>
                      </a:pPr>
                      <a:r>
                        <a:rPr lang="pt-BR" sz="2400" b="1" dirty="0">
                          <a:effectLst/>
                          <a:latin typeface="+mn-lt"/>
                          <a:ea typeface="Times New Roman"/>
                          <a:cs typeface="Times New Roman"/>
                        </a:rPr>
                        <a:t>Os 4 C do </a:t>
                      </a:r>
                      <a:r>
                        <a:rPr lang="pt-BR" sz="2400" b="1" dirty="0" smtClean="0">
                          <a:effectLst/>
                          <a:latin typeface="+mn-lt"/>
                          <a:ea typeface="Times New Roman"/>
                          <a:cs typeface="Times New Roman"/>
                        </a:rPr>
                        <a:t/>
                      </a:r>
                      <a:br>
                        <a:rPr lang="pt-BR" sz="2400" b="1" dirty="0" smtClean="0">
                          <a:effectLst/>
                          <a:latin typeface="+mn-lt"/>
                          <a:ea typeface="Times New Roman"/>
                          <a:cs typeface="Times New Roman"/>
                        </a:rPr>
                      </a:br>
                      <a:r>
                        <a:rPr lang="pt-BR" sz="2400" b="1" dirty="0" smtClean="0">
                          <a:effectLst/>
                          <a:latin typeface="+mn-lt"/>
                          <a:ea typeface="Times New Roman"/>
                          <a:cs typeface="Times New Roman"/>
                        </a:rPr>
                        <a:t>marketing </a:t>
                      </a:r>
                      <a:r>
                        <a:rPr lang="pt-BR" sz="2400" b="1" dirty="0">
                          <a:effectLst/>
                          <a:latin typeface="+mn-lt"/>
                          <a:ea typeface="Times New Roman"/>
                          <a:cs typeface="Times New Roman"/>
                        </a:rPr>
                        <a:t>político</a:t>
                      </a:r>
                      <a:endParaRPr lang="pt-BR" sz="2400" dirty="0">
                        <a:effectLst/>
                        <a:latin typeface="+mn-lt"/>
                        <a:ea typeface="Times New Roman"/>
                        <a:cs typeface="Times New Roman"/>
                      </a:endParaRPr>
                    </a:p>
                  </a:txBody>
                  <a:tcPr marL="68580" marR="68580" marT="0" marB="0"/>
                </a:tc>
              </a:tr>
              <a:tr h="452570">
                <a:tc>
                  <a:txBody>
                    <a:bodyPr/>
                    <a:lstStyle/>
                    <a:p>
                      <a:pPr marL="179705" algn="just">
                        <a:lnSpc>
                          <a:spcPct val="115000"/>
                        </a:lnSpc>
                        <a:spcAft>
                          <a:spcPts val="600"/>
                        </a:spcAft>
                      </a:pPr>
                      <a:r>
                        <a:rPr lang="pt-BR" sz="2400">
                          <a:effectLst/>
                          <a:latin typeface="+mn-lt"/>
                          <a:ea typeface="Times New Roman"/>
                          <a:cs typeface="Times New Roman"/>
                        </a:rPr>
                        <a:t>Produto</a:t>
                      </a:r>
                    </a:p>
                  </a:txBody>
                  <a:tcPr marL="68580" marR="68580" marT="0" marB="0"/>
                </a:tc>
                <a:tc>
                  <a:txBody>
                    <a:bodyPr/>
                    <a:lstStyle/>
                    <a:p>
                      <a:pPr marL="179705" algn="just">
                        <a:lnSpc>
                          <a:spcPct val="115000"/>
                        </a:lnSpc>
                        <a:spcAft>
                          <a:spcPts val="600"/>
                        </a:spcAft>
                      </a:pPr>
                      <a:r>
                        <a:rPr lang="pt-BR" sz="2400">
                          <a:effectLst/>
                          <a:latin typeface="+mn-lt"/>
                          <a:ea typeface="Times New Roman"/>
                          <a:cs typeface="Times New Roman"/>
                        </a:rPr>
                        <a:t>Candidato</a:t>
                      </a:r>
                    </a:p>
                  </a:txBody>
                  <a:tcPr marL="68580" marR="68580" marT="0" marB="0"/>
                </a:tc>
              </a:tr>
              <a:tr h="452570">
                <a:tc>
                  <a:txBody>
                    <a:bodyPr/>
                    <a:lstStyle/>
                    <a:p>
                      <a:pPr marL="179705" algn="just">
                        <a:lnSpc>
                          <a:spcPct val="115000"/>
                        </a:lnSpc>
                        <a:spcAft>
                          <a:spcPts val="600"/>
                        </a:spcAft>
                      </a:pPr>
                      <a:r>
                        <a:rPr lang="pt-BR" sz="2400">
                          <a:effectLst/>
                          <a:latin typeface="+mn-lt"/>
                          <a:ea typeface="Times New Roman"/>
                          <a:cs typeface="Times New Roman"/>
                        </a:rPr>
                        <a:t>Preço</a:t>
                      </a:r>
                    </a:p>
                  </a:txBody>
                  <a:tcPr marL="68580" marR="68580" marT="0" marB="0"/>
                </a:tc>
                <a:tc>
                  <a:txBody>
                    <a:bodyPr/>
                    <a:lstStyle/>
                    <a:p>
                      <a:pPr marL="179705" algn="just">
                        <a:lnSpc>
                          <a:spcPct val="115000"/>
                        </a:lnSpc>
                        <a:spcAft>
                          <a:spcPts val="600"/>
                        </a:spcAft>
                      </a:pPr>
                      <a:r>
                        <a:rPr lang="pt-BR" sz="2400">
                          <a:effectLst/>
                          <a:latin typeface="+mn-lt"/>
                          <a:ea typeface="Times New Roman"/>
                          <a:cs typeface="Times New Roman"/>
                        </a:rPr>
                        <a:t>Custo (o voto)</a:t>
                      </a:r>
                    </a:p>
                  </a:txBody>
                  <a:tcPr marL="68580" marR="68580" marT="0" marB="0"/>
                </a:tc>
              </a:tr>
              <a:tr h="452570">
                <a:tc>
                  <a:txBody>
                    <a:bodyPr/>
                    <a:lstStyle/>
                    <a:p>
                      <a:pPr marL="179705" algn="just">
                        <a:lnSpc>
                          <a:spcPct val="115000"/>
                        </a:lnSpc>
                        <a:spcAft>
                          <a:spcPts val="600"/>
                        </a:spcAft>
                      </a:pPr>
                      <a:r>
                        <a:rPr lang="pt-BR" sz="2400">
                          <a:effectLst/>
                          <a:latin typeface="+mn-lt"/>
                          <a:ea typeface="Times New Roman"/>
                          <a:cs typeface="Times New Roman"/>
                        </a:rPr>
                        <a:t>Praça (distribuição)</a:t>
                      </a:r>
                    </a:p>
                  </a:txBody>
                  <a:tcPr marL="68580" marR="68580" marT="0" marB="0"/>
                </a:tc>
                <a:tc>
                  <a:txBody>
                    <a:bodyPr/>
                    <a:lstStyle/>
                    <a:p>
                      <a:pPr marL="179705" algn="just">
                        <a:lnSpc>
                          <a:spcPct val="115000"/>
                        </a:lnSpc>
                        <a:spcAft>
                          <a:spcPts val="600"/>
                        </a:spcAft>
                      </a:pPr>
                      <a:r>
                        <a:rPr lang="pt-BR" sz="2400">
                          <a:effectLst/>
                          <a:latin typeface="+mn-lt"/>
                          <a:ea typeface="Times New Roman"/>
                          <a:cs typeface="Times New Roman"/>
                        </a:rPr>
                        <a:t>Conveniência</a:t>
                      </a:r>
                    </a:p>
                  </a:txBody>
                  <a:tcPr marL="68580" marR="68580" marT="0" marB="0"/>
                </a:tc>
              </a:tr>
              <a:tr h="452570">
                <a:tc>
                  <a:txBody>
                    <a:bodyPr/>
                    <a:lstStyle/>
                    <a:p>
                      <a:pPr marL="179705" algn="just">
                        <a:lnSpc>
                          <a:spcPct val="115000"/>
                        </a:lnSpc>
                        <a:spcAft>
                          <a:spcPts val="600"/>
                        </a:spcAft>
                      </a:pPr>
                      <a:r>
                        <a:rPr lang="pt-BR" sz="2400">
                          <a:effectLst/>
                          <a:latin typeface="+mn-lt"/>
                          <a:ea typeface="Times New Roman"/>
                          <a:cs typeface="Times New Roman"/>
                        </a:rPr>
                        <a:t>Promoção</a:t>
                      </a:r>
                    </a:p>
                  </a:txBody>
                  <a:tcPr marL="68580" marR="68580" marT="0" marB="0"/>
                </a:tc>
                <a:tc>
                  <a:txBody>
                    <a:bodyPr/>
                    <a:lstStyle/>
                    <a:p>
                      <a:pPr marL="179705" algn="just">
                        <a:lnSpc>
                          <a:spcPct val="115000"/>
                        </a:lnSpc>
                        <a:spcAft>
                          <a:spcPts val="600"/>
                        </a:spcAft>
                      </a:pPr>
                      <a:r>
                        <a:rPr lang="pt-BR" sz="2400" dirty="0">
                          <a:effectLst/>
                          <a:latin typeface="+mn-lt"/>
                          <a:ea typeface="Times New Roman"/>
                          <a:cs typeface="Times New Roman"/>
                        </a:rPr>
                        <a:t>Comunicação</a:t>
                      </a:r>
                    </a:p>
                  </a:txBody>
                  <a:tcPr marL="68580" marR="68580" marT="0" marB="0"/>
                </a:tc>
              </a:tr>
            </a:tbl>
          </a:graphicData>
        </a:graphic>
      </p:graphicFrame>
    </p:spTree>
    <p:extLst>
      <p:ext uri="{BB962C8B-B14F-4D97-AF65-F5344CB8AC3E}">
        <p14:creationId xmlns:p14="http://schemas.microsoft.com/office/powerpoint/2010/main" xmlns="" val="14412963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Administração de marketing</a:t>
            </a:r>
            <a:endParaRPr lang="pt-BR" b="1" dirty="0"/>
          </a:p>
        </p:txBody>
      </p:sp>
      <p:sp>
        <p:nvSpPr>
          <p:cNvPr id="3" name="Espaço Reservado para Conteúdo 2"/>
          <p:cNvSpPr>
            <a:spLocks noGrp="1"/>
          </p:cNvSpPr>
          <p:nvPr>
            <p:ph idx="1"/>
          </p:nvPr>
        </p:nvSpPr>
        <p:spPr/>
        <p:txBody>
          <a:bodyPr/>
          <a:lstStyle/>
          <a:p>
            <a:r>
              <a:rPr lang="pt-BR" dirty="0" smtClean="0"/>
              <a:t>Para a American </a:t>
            </a:r>
            <a:r>
              <a:rPr lang="pt-BR" dirty="0"/>
              <a:t>Marketing </a:t>
            </a:r>
            <a:r>
              <a:rPr lang="pt-BR" dirty="0" err="1"/>
              <a:t>Association</a:t>
            </a:r>
            <a:r>
              <a:rPr lang="pt-BR" dirty="0"/>
              <a:t>:</a:t>
            </a:r>
          </a:p>
          <a:p>
            <a:pPr marL="114300" indent="0">
              <a:buNone/>
            </a:pPr>
            <a:r>
              <a:rPr lang="pt-BR" b="1" i="1" dirty="0" smtClean="0">
                <a:solidFill>
                  <a:schemeClr val="tx2">
                    <a:lumMod val="75000"/>
                  </a:schemeClr>
                </a:solidFill>
              </a:rPr>
              <a:t>É </a:t>
            </a:r>
            <a:r>
              <a:rPr lang="pt-BR" b="1" i="1" dirty="0">
                <a:solidFill>
                  <a:schemeClr val="tx2">
                    <a:lumMod val="75000"/>
                  </a:schemeClr>
                </a:solidFill>
              </a:rPr>
              <a:t>processo de planejamento e execução da concepção, preço, promoção e distribuição de ideias, bens e serviços para criar trocas que satisfaçam metas individuais e organizacionais.</a:t>
            </a:r>
            <a:endParaRPr lang="pt-BR" b="1" dirty="0">
              <a:solidFill>
                <a:schemeClr val="tx2">
                  <a:lumMod val="75000"/>
                </a:schemeClr>
              </a:solidFill>
            </a:endParaRPr>
          </a:p>
          <a:p>
            <a:r>
              <a:rPr lang="pt-BR" dirty="0" smtClean="0"/>
              <a:t>É </a:t>
            </a:r>
            <a:r>
              <a:rPr lang="pt-BR" dirty="0"/>
              <a:t>essencialmente uma atividade de administração da demanda. Sua tarefa é influenciar o nível, o tempo e a composição dessa demanda.</a:t>
            </a:r>
          </a:p>
        </p:txBody>
      </p:sp>
    </p:spTree>
    <p:extLst>
      <p:ext uri="{BB962C8B-B14F-4D97-AF65-F5344CB8AC3E}">
        <p14:creationId xmlns:p14="http://schemas.microsoft.com/office/powerpoint/2010/main" xmlns="" val="20003902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Marketing político</a:t>
            </a:r>
            <a:endParaRPr lang="pt-BR" b="1" dirty="0"/>
          </a:p>
        </p:txBody>
      </p:sp>
      <p:sp>
        <p:nvSpPr>
          <p:cNvPr id="3" name="Espaço Reservado para Conteúdo 2"/>
          <p:cNvSpPr>
            <a:spLocks noGrp="1"/>
          </p:cNvSpPr>
          <p:nvPr>
            <p:ph idx="1"/>
          </p:nvPr>
        </p:nvSpPr>
        <p:spPr/>
        <p:txBody>
          <a:bodyPr/>
          <a:lstStyle/>
          <a:p>
            <a:r>
              <a:rPr lang="pt-BR" dirty="0"/>
              <a:t>Marketing político é, portanto, “entender o que os eleitores querem em um determinado momento e posicionar o candidato de acordo com os anseios, expectativas e frustrações da população” (Figueiredo, 1994). </a:t>
            </a:r>
          </a:p>
          <a:p>
            <a:r>
              <a:rPr lang="pt-BR" b="1" dirty="0" smtClean="0"/>
              <a:t>Diferença entre marketing político e eleitoral:</a:t>
            </a:r>
          </a:p>
          <a:p>
            <a:pPr lvl="1"/>
            <a:r>
              <a:rPr lang="pt-BR" dirty="0"/>
              <a:t>O marketing político é voltado para a construção de uma imagem de longo prazo. Utiliza as mesmas técnicas do marketing eleitoral só que com uma visão mais ampla. </a:t>
            </a:r>
            <a:endParaRPr lang="pt-BR" dirty="0" smtClean="0"/>
          </a:p>
          <a:p>
            <a:pPr lvl="1"/>
            <a:r>
              <a:rPr lang="pt-BR" dirty="0" smtClean="0"/>
              <a:t>Já </a:t>
            </a:r>
            <a:r>
              <a:rPr lang="pt-BR" dirty="0"/>
              <a:t>o objetivo do marketing eleitoral é angariar o maior número de votos para ganhar uma eleição, com data marcada. </a:t>
            </a:r>
            <a:endParaRPr lang="pt-BR" dirty="0" smtClean="0"/>
          </a:p>
          <a:p>
            <a:pPr lvl="1"/>
            <a:r>
              <a:rPr lang="pt-BR" dirty="0" smtClean="0"/>
              <a:t>A </a:t>
            </a:r>
            <a:r>
              <a:rPr lang="pt-BR" dirty="0"/>
              <a:t>diferença fundamental é, portanto, uma questão de tempo.</a:t>
            </a:r>
          </a:p>
          <a:p>
            <a:endParaRPr lang="pt-BR" dirty="0"/>
          </a:p>
        </p:txBody>
      </p:sp>
    </p:spTree>
    <p:extLst>
      <p:ext uri="{BB962C8B-B14F-4D97-AF65-F5344CB8AC3E}">
        <p14:creationId xmlns:p14="http://schemas.microsoft.com/office/powerpoint/2010/main" xmlns="" val="580308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Objetivo</a:t>
            </a:r>
            <a:endParaRPr lang="pt-BR" b="1" dirty="0"/>
          </a:p>
        </p:txBody>
      </p:sp>
      <p:sp>
        <p:nvSpPr>
          <p:cNvPr id="3" name="Espaço Reservado para Conteúdo 2"/>
          <p:cNvSpPr>
            <a:spLocks noGrp="1"/>
          </p:cNvSpPr>
          <p:nvPr>
            <p:ph idx="1"/>
          </p:nvPr>
        </p:nvSpPr>
        <p:spPr/>
        <p:txBody>
          <a:bodyPr>
            <a:normAutofit lnSpcReduction="10000"/>
          </a:bodyPr>
          <a:lstStyle/>
          <a:p>
            <a:r>
              <a:rPr lang="pt-BR" dirty="0" smtClean="0"/>
              <a:t>Aplicar </a:t>
            </a:r>
            <a:r>
              <a:rPr lang="pt-BR" dirty="0"/>
              <a:t>os princípios estratégicos no planejamento do marketing político e, particularmente, do marketing eleitoral. </a:t>
            </a:r>
            <a:endParaRPr lang="pt-BR" dirty="0" smtClean="0"/>
          </a:p>
          <a:p>
            <a:r>
              <a:rPr lang="pt-BR" dirty="0"/>
              <a:t>A</a:t>
            </a:r>
            <a:r>
              <a:rPr lang="pt-BR" dirty="0" smtClean="0"/>
              <a:t>final</a:t>
            </a:r>
            <a:r>
              <a:rPr lang="pt-BR" dirty="0"/>
              <a:t>, as eleições são os principais instrumentos de rodízio ou troca de poder, constituindo-se, portanto, num dos pilares dos sistemas democráticos. </a:t>
            </a:r>
            <a:endParaRPr lang="pt-BR" dirty="0" smtClean="0"/>
          </a:p>
          <a:p>
            <a:r>
              <a:rPr lang="pt-BR" dirty="0" smtClean="0"/>
              <a:t>Isso </a:t>
            </a:r>
            <a:r>
              <a:rPr lang="pt-BR" dirty="0"/>
              <a:t>ocorre tanto na política oficial, partidária, como nas diversas instituições civis, como sindicatos, associações profissionais, federações, universidades, clubes etc</a:t>
            </a:r>
            <a:r>
              <a:rPr lang="pt-BR" dirty="0" smtClean="0"/>
              <a:t>.</a:t>
            </a:r>
          </a:p>
          <a:p>
            <a:pPr marL="114300" indent="0">
              <a:lnSpc>
                <a:spcPct val="110000"/>
              </a:lnSpc>
              <a:spcBef>
                <a:spcPts val="0"/>
              </a:spcBef>
              <a:buNone/>
            </a:pPr>
            <a:r>
              <a:rPr lang="pt-BR" sz="4000" dirty="0" smtClean="0">
                <a:solidFill>
                  <a:schemeClr val="tx2">
                    <a:lumMod val="75000"/>
                  </a:schemeClr>
                </a:solidFill>
              </a:rPr>
              <a:t>PLANEJAR </a:t>
            </a:r>
          </a:p>
          <a:p>
            <a:pPr marL="114300" indent="0">
              <a:lnSpc>
                <a:spcPct val="110000"/>
              </a:lnSpc>
              <a:spcBef>
                <a:spcPts val="0"/>
              </a:spcBef>
              <a:buNone/>
            </a:pPr>
            <a:r>
              <a:rPr lang="pt-BR" sz="4000" dirty="0" smtClean="0">
                <a:solidFill>
                  <a:schemeClr val="tx2">
                    <a:lumMod val="75000"/>
                  </a:schemeClr>
                </a:solidFill>
              </a:rPr>
              <a:t>PARA </a:t>
            </a:r>
          </a:p>
          <a:p>
            <a:pPr marL="114300" indent="0">
              <a:lnSpc>
                <a:spcPct val="110000"/>
              </a:lnSpc>
              <a:spcBef>
                <a:spcPts val="0"/>
              </a:spcBef>
              <a:buNone/>
            </a:pPr>
            <a:r>
              <a:rPr lang="pt-BR" sz="4000" dirty="0" smtClean="0">
                <a:solidFill>
                  <a:schemeClr val="tx2">
                    <a:lumMod val="75000"/>
                  </a:schemeClr>
                </a:solidFill>
              </a:rPr>
              <a:t>VENCER</a:t>
            </a:r>
            <a:endParaRPr lang="pt-BR" sz="4000" dirty="0">
              <a:solidFill>
                <a:schemeClr val="tx2">
                  <a:lumMod val="75000"/>
                </a:schemeClr>
              </a:solidFill>
            </a:endParaRPr>
          </a:p>
          <a:p>
            <a:endParaRPr lang="pt-BR" dirty="0"/>
          </a:p>
        </p:txBody>
      </p:sp>
      <p:pic>
        <p:nvPicPr>
          <p:cNvPr id="4" name="Image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499992" y="4365104"/>
            <a:ext cx="2143125" cy="2133600"/>
          </a:xfrm>
          <a:prstGeom prst="rect">
            <a:avLst/>
          </a:prstGeom>
        </p:spPr>
      </p:pic>
    </p:spTree>
    <p:extLst>
      <p:ext uri="{BB962C8B-B14F-4D97-AF65-F5344CB8AC3E}">
        <p14:creationId xmlns:p14="http://schemas.microsoft.com/office/powerpoint/2010/main" xmlns="" val="5998814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200" b="1" dirty="0"/>
              <a:t>Público-alvo x </a:t>
            </a:r>
            <a:r>
              <a:rPr lang="pt-BR" sz="4200" b="1" dirty="0" smtClean="0"/>
              <a:t>posicionamento</a:t>
            </a:r>
            <a:endParaRPr lang="pt-BR" sz="4200" dirty="0"/>
          </a:p>
        </p:txBody>
      </p:sp>
      <p:sp>
        <p:nvSpPr>
          <p:cNvPr id="3" name="Espaço Reservado para Conteúdo 2"/>
          <p:cNvSpPr>
            <a:spLocks noGrp="1"/>
          </p:cNvSpPr>
          <p:nvPr>
            <p:ph idx="1"/>
          </p:nvPr>
        </p:nvSpPr>
        <p:spPr/>
        <p:txBody>
          <a:bodyPr>
            <a:normAutofit/>
          </a:bodyPr>
          <a:lstStyle/>
          <a:p>
            <a:r>
              <a:rPr lang="pt-BR" dirty="0"/>
              <a:t>No Brasil, cerca de 140 milhões de </a:t>
            </a:r>
            <a:r>
              <a:rPr lang="pt-BR" dirty="0" smtClean="0"/>
              <a:t>eleitores.</a:t>
            </a:r>
          </a:p>
          <a:p>
            <a:r>
              <a:rPr lang="pt-BR" dirty="0" smtClean="0"/>
              <a:t>Eleições a </a:t>
            </a:r>
            <a:r>
              <a:rPr lang="pt-BR" dirty="0"/>
              <a:t>cada 2 anos, com focos distintos.</a:t>
            </a:r>
          </a:p>
          <a:p>
            <a:r>
              <a:rPr lang="pt-BR" dirty="0" smtClean="0"/>
              <a:t>Para </a:t>
            </a:r>
            <a:r>
              <a:rPr lang="pt-BR" dirty="0"/>
              <a:t>os grandes eleitorados, as ferramentas de marketing (propaganda, pesquisas, relações públicas, eventos etc.) são muitas vezes a única forma de contato dos eleitores com os candidatos. </a:t>
            </a:r>
            <a:endParaRPr lang="pt-BR" dirty="0" smtClean="0"/>
          </a:p>
          <a:p>
            <a:r>
              <a:rPr lang="pt-BR" dirty="0" smtClean="0"/>
              <a:t>Quanto </a:t>
            </a:r>
            <a:r>
              <a:rPr lang="pt-BR" dirty="0"/>
              <a:t>menor o colégio eleitoral maior é a força dos partidos e das relações políticas.</a:t>
            </a:r>
          </a:p>
          <a:p>
            <a:r>
              <a:rPr lang="pt-BR" dirty="0" smtClean="0"/>
              <a:t> </a:t>
            </a:r>
            <a:r>
              <a:rPr lang="pt-BR" dirty="0"/>
              <a:t>O marketing se baseia no estabelecimento de estratégias, onde duas escolhas são determinantes: o público-alvo e a o posicionamento. </a:t>
            </a:r>
            <a:endParaRPr lang="pt-BR" dirty="0" smtClean="0"/>
          </a:p>
          <a:p>
            <a:endParaRPr lang="pt-BR" dirty="0"/>
          </a:p>
          <a:p>
            <a:endParaRPr lang="pt-BR" dirty="0"/>
          </a:p>
        </p:txBody>
      </p:sp>
    </p:spTree>
    <p:extLst>
      <p:ext uri="{BB962C8B-B14F-4D97-AF65-F5344CB8AC3E}">
        <p14:creationId xmlns:p14="http://schemas.microsoft.com/office/powerpoint/2010/main" xmlns="" val="20497742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Público-alvo</a:t>
            </a:r>
            <a:endParaRPr lang="pt-BR" b="1" dirty="0"/>
          </a:p>
        </p:txBody>
      </p:sp>
      <p:sp>
        <p:nvSpPr>
          <p:cNvPr id="3" name="Espaço Reservado para Conteúdo 2"/>
          <p:cNvSpPr>
            <a:spLocks noGrp="1"/>
          </p:cNvSpPr>
          <p:nvPr>
            <p:ph idx="1"/>
          </p:nvPr>
        </p:nvSpPr>
        <p:spPr/>
        <p:txBody>
          <a:bodyPr/>
          <a:lstStyle/>
          <a:p>
            <a:r>
              <a:rPr lang="pt-BR" dirty="0" smtClean="0"/>
              <a:t>É integrado </a:t>
            </a:r>
            <a:r>
              <a:rPr lang="pt-BR" dirty="0"/>
              <a:t>por todos aqueles para os quais a campanha está sendo feita, ou seja, homens, mulheres, acima de 16 anos, com título de eleitor em dia, de uma determinada área geográfica ou segmento social ou profissional. </a:t>
            </a:r>
            <a:endParaRPr lang="pt-BR" dirty="0" smtClean="0"/>
          </a:p>
          <a:p>
            <a:r>
              <a:rPr lang="pt-BR" dirty="0" smtClean="0"/>
              <a:t>No </a:t>
            </a:r>
            <a:r>
              <a:rPr lang="pt-BR" dirty="0"/>
              <a:t>início da campanha essa é um das primeiras escolhas, pois ela determina todas as outras. </a:t>
            </a:r>
          </a:p>
          <a:p>
            <a:endParaRPr lang="pt-BR" dirty="0"/>
          </a:p>
        </p:txBody>
      </p:sp>
    </p:spTree>
    <p:extLst>
      <p:ext uri="{BB962C8B-B14F-4D97-AF65-F5344CB8AC3E}">
        <p14:creationId xmlns:p14="http://schemas.microsoft.com/office/powerpoint/2010/main" xmlns="" val="19462710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Posicionamento</a:t>
            </a:r>
            <a:endParaRPr lang="pt-BR" b="1" dirty="0"/>
          </a:p>
        </p:txBody>
      </p:sp>
      <p:sp>
        <p:nvSpPr>
          <p:cNvPr id="3" name="Espaço Reservado para Conteúdo 2"/>
          <p:cNvSpPr>
            <a:spLocks noGrp="1"/>
          </p:cNvSpPr>
          <p:nvPr>
            <p:ph idx="1"/>
          </p:nvPr>
        </p:nvSpPr>
        <p:spPr/>
        <p:txBody>
          <a:bodyPr>
            <a:normAutofit fontScale="92500" lnSpcReduction="20000"/>
          </a:bodyPr>
          <a:lstStyle/>
          <a:p>
            <a:r>
              <a:rPr lang="pt-BR" dirty="0" smtClean="0"/>
              <a:t>Qual </a:t>
            </a:r>
            <a:r>
              <a:rPr lang="pt-BR" dirty="0"/>
              <a:t>conceito sobre o candidato espera-se que o público-alvo construa em sua mente. </a:t>
            </a:r>
            <a:endParaRPr lang="pt-BR" dirty="0" smtClean="0"/>
          </a:p>
          <a:p>
            <a:r>
              <a:rPr lang="pt-BR" dirty="0" smtClean="0"/>
              <a:t>O </a:t>
            </a:r>
            <a:r>
              <a:rPr lang="pt-BR" dirty="0"/>
              <a:t>posicionamento estratégico é a forma pela qual as pessoas vão reconhecer o candidato. Ele é fundamentado na diferenciação e leva em conta alguns enfoques básicos, como a identidade do candidato e do partido, ou seja, o “produto” a ser apresentado: suas características pessoais, temperamento, formação, história de vida e comportamento. </a:t>
            </a:r>
            <a:endParaRPr lang="pt-BR" dirty="0" smtClean="0"/>
          </a:p>
          <a:p>
            <a:r>
              <a:rPr lang="pt-BR" dirty="0" smtClean="0"/>
              <a:t>No </a:t>
            </a:r>
            <a:r>
              <a:rPr lang="pt-BR" dirty="0"/>
              <a:t>caso do partido, é preciso também ter claro seus princípios, programas, tipo de organização etc. Também deve considerar o vínculo do candidato com a comunidade ou determinado segmento, como ser representante de uma categoria profissional ou de uma região específica.</a:t>
            </a:r>
          </a:p>
          <a:p>
            <a:r>
              <a:rPr lang="pt-BR" dirty="0"/>
              <a:t>O posicionamento não pode ser arbitrário e devem-se evitar mudanças radicais de posição – como defender a pena de morte e depois os direitos humanos dos presos ou defender o direito das mulheres ao aborto e depois condená-lo. </a:t>
            </a:r>
          </a:p>
        </p:txBody>
      </p:sp>
    </p:spTree>
    <p:extLst>
      <p:ext uri="{BB962C8B-B14F-4D97-AF65-F5344CB8AC3E}">
        <p14:creationId xmlns:p14="http://schemas.microsoft.com/office/powerpoint/2010/main" xmlns="" val="22170967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620000" cy="2578298"/>
          </a:xfrm>
        </p:spPr>
        <p:txBody>
          <a:bodyPr/>
          <a:lstStyle/>
          <a:p>
            <a:r>
              <a:rPr lang="pt-BR" b="1" dirty="0" smtClean="0"/>
              <a:t>Como </a:t>
            </a:r>
            <a:r>
              <a:rPr lang="pt-BR" b="1" dirty="0"/>
              <a:t>saber quais são os desejos, sonhos e expectativas do eleitor? </a:t>
            </a:r>
          </a:p>
        </p:txBody>
      </p:sp>
      <p:pic>
        <p:nvPicPr>
          <p:cNvPr id="5" name="Espaço Reservado para Imagem 4"/>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835696" y="3140968"/>
            <a:ext cx="4018533" cy="3189312"/>
          </a:xfrm>
        </p:spPr>
      </p:pic>
    </p:spTree>
    <p:extLst>
      <p:ext uri="{BB962C8B-B14F-4D97-AF65-F5344CB8AC3E}">
        <p14:creationId xmlns:p14="http://schemas.microsoft.com/office/powerpoint/2010/main" xmlns="" val="3828983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Sociedade e </a:t>
            </a:r>
            <a:r>
              <a:rPr lang="pt-BR" b="1" dirty="0" smtClean="0"/>
              <a:t>política</a:t>
            </a:r>
            <a:endParaRPr lang="pt-BR" dirty="0"/>
          </a:p>
        </p:txBody>
      </p:sp>
      <p:sp>
        <p:nvSpPr>
          <p:cNvPr id="3" name="Espaço Reservado para Conteúdo 2"/>
          <p:cNvSpPr>
            <a:spLocks noGrp="1"/>
          </p:cNvSpPr>
          <p:nvPr>
            <p:ph idx="1"/>
          </p:nvPr>
        </p:nvSpPr>
        <p:spPr/>
        <p:txBody>
          <a:bodyPr/>
          <a:lstStyle/>
          <a:p>
            <a:r>
              <a:rPr lang="pt-BR" dirty="0" smtClean="0"/>
              <a:t>As </a:t>
            </a:r>
            <a:r>
              <a:rPr lang="pt-BR" dirty="0"/>
              <a:t>disputas eleitorais acontecem dentro de um determinado ambiente ou </a:t>
            </a:r>
            <a:r>
              <a:rPr lang="pt-BR" dirty="0" smtClean="0"/>
              <a:t>terreno. O principal ator é o eleitorado.</a:t>
            </a:r>
          </a:p>
          <a:p>
            <a:r>
              <a:rPr lang="pt-BR" dirty="0"/>
              <a:t>A principal ferramenta para conhecer o ambiente são as pesquisas, que estudam o eleitorado, suas condições de vida e de trabalho, suas necessidades, anseios e desejos. </a:t>
            </a:r>
            <a:endParaRPr lang="pt-BR" dirty="0" smtClean="0"/>
          </a:p>
          <a:p>
            <a:r>
              <a:rPr lang="pt-BR" dirty="0" smtClean="0"/>
              <a:t>Na </a:t>
            </a:r>
            <a:r>
              <a:rPr lang="pt-BR" dirty="0"/>
              <a:t>sociedade política, é preciso levar em conta toda a sociedade, com suas semelhanças e diferenças econômicas, culturais e sociais. </a:t>
            </a:r>
            <a:endParaRPr lang="pt-BR" dirty="0" smtClean="0"/>
          </a:p>
          <a:p>
            <a:r>
              <a:rPr lang="pt-BR" dirty="0" smtClean="0"/>
              <a:t>O </a:t>
            </a:r>
            <a:r>
              <a:rPr lang="pt-BR" dirty="0"/>
              <a:t>ponto de partida é conhecer as semelhanças e diferenças que existem na sociedade em que está o eleitorado</a:t>
            </a:r>
          </a:p>
        </p:txBody>
      </p:sp>
    </p:spTree>
    <p:extLst>
      <p:ext uri="{BB962C8B-B14F-4D97-AF65-F5344CB8AC3E}">
        <p14:creationId xmlns:p14="http://schemas.microsoft.com/office/powerpoint/2010/main" xmlns="" val="678447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Relações </a:t>
            </a:r>
            <a:r>
              <a:rPr lang="pt-BR" b="1" dirty="0"/>
              <a:t>de convivência </a:t>
            </a:r>
          </a:p>
        </p:txBody>
      </p:sp>
      <p:sp>
        <p:nvSpPr>
          <p:cNvPr id="3" name="Espaço Reservado para Conteúdo 2"/>
          <p:cNvSpPr>
            <a:spLocks noGrp="1"/>
          </p:cNvSpPr>
          <p:nvPr>
            <p:ph idx="1"/>
          </p:nvPr>
        </p:nvSpPr>
        <p:spPr/>
        <p:txBody>
          <a:bodyPr/>
          <a:lstStyle/>
          <a:p>
            <a:r>
              <a:rPr lang="pt-BR" dirty="0"/>
              <a:t>A vida em sociedade se dá pelas relações de convivência que se estabelecem em vários níveis: há relações de emprego e trabalho, de vizinhança e comunidade, familiares, religiosas, culturais etc. </a:t>
            </a:r>
            <a:endParaRPr lang="pt-BR" dirty="0" smtClean="0"/>
          </a:p>
          <a:p>
            <a:r>
              <a:rPr lang="pt-BR" dirty="0" smtClean="0"/>
              <a:t>Essas </a:t>
            </a:r>
            <a:r>
              <a:rPr lang="pt-BR" dirty="0"/>
              <a:t>relações conduzem aqueles que são semelhantes a se associarem, formando agrupamentos de interesses. </a:t>
            </a:r>
            <a:endParaRPr lang="pt-BR" dirty="0" smtClean="0"/>
          </a:p>
          <a:p>
            <a:r>
              <a:rPr lang="pt-BR" dirty="0" smtClean="0"/>
              <a:t>Por </a:t>
            </a:r>
            <a:r>
              <a:rPr lang="pt-BR" dirty="0"/>
              <a:t>outro lado, esses agrupamentos diferem de outros dentro da mesma sociedade. </a:t>
            </a:r>
            <a:endParaRPr lang="pt-BR" dirty="0" smtClean="0"/>
          </a:p>
          <a:p>
            <a:r>
              <a:rPr lang="pt-BR" dirty="0" smtClean="0"/>
              <a:t>São </a:t>
            </a:r>
            <a:r>
              <a:rPr lang="pt-BR" dirty="0"/>
              <a:t>essas diferenças e desigualdades que geram atritos, lutas e até mesmo guerras. </a:t>
            </a:r>
          </a:p>
          <a:p>
            <a:endParaRPr lang="pt-BR" dirty="0"/>
          </a:p>
        </p:txBody>
      </p:sp>
    </p:spTree>
    <p:extLst>
      <p:ext uri="{BB962C8B-B14F-4D97-AF65-F5344CB8AC3E}">
        <p14:creationId xmlns:p14="http://schemas.microsoft.com/office/powerpoint/2010/main" xmlns="" val="2524879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O papel da política</a:t>
            </a:r>
            <a:endParaRPr lang="pt-BR" b="1" dirty="0"/>
          </a:p>
        </p:txBody>
      </p:sp>
      <p:sp>
        <p:nvSpPr>
          <p:cNvPr id="3" name="Espaço Reservado para Conteúdo 2"/>
          <p:cNvSpPr>
            <a:spLocks noGrp="1"/>
          </p:cNvSpPr>
          <p:nvPr>
            <p:ph idx="1"/>
          </p:nvPr>
        </p:nvSpPr>
        <p:spPr/>
        <p:txBody>
          <a:bodyPr/>
          <a:lstStyle/>
          <a:p>
            <a:r>
              <a:rPr lang="pt-BR" dirty="0"/>
              <a:t>A política e a sociedade política foram criadas justamente como mecanismos de regulação de suas diferenças. </a:t>
            </a:r>
            <a:endParaRPr lang="pt-BR" dirty="0" smtClean="0"/>
          </a:p>
          <a:p>
            <a:r>
              <a:rPr lang="pt-BR" dirty="0" smtClean="0"/>
              <a:t>O </a:t>
            </a:r>
            <a:r>
              <a:rPr lang="pt-BR" dirty="0"/>
              <a:t>principal mecanismo político é o Estado, que evoluiu de formas personalistas, como as tiranias, oligarquias, feudos e reinados no passado, para formas mais democráticas de divisão e combinação de poderes, como vemos hoje. </a:t>
            </a:r>
            <a:endParaRPr lang="pt-BR" dirty="0" smtClean="0"/>
          </a:p>
          <a:p>
            <a:r>
              <a:rPr lang="pt-BR" dirty="0" smtClean="0"/>
              <a:t>As </a:t>
            </a:r>
            <a:r>
              <a:rPr lang="pt-BR" dirty="0"/>
              <a:t>relações políticas passaram a desempenhar um papel decisivo na vida social. </a:t>
            </a:r>
            <a:endParaRPr lang="pt-BR" dirty="0" smtClean="0"/>
          </a:p>
          <a:p>
            <a:r>
              <a:rPr lang="pt-BR" b="1" dirty="0" smtClean="0">
                <a:solidFill>
                  <a:schemeClr val="tx2">
                    <a:lumMod val="75000"/>
                  </a:schemeClr>
                </a:solidFill>
              </a:rPr>
              <a:t>A </a:t>
            </a:r>
            <a:r>
              <a:rPr lang="pt-BR" b="1" dirty="0">
                <a:solidFill>
                  <a:schemeClr val="tx2">
                    <a:lumMod val="75000"/>
                  </a:schemeClr>
                </a:solidFill>
              </a:rPr>
              <a:t>política é, em essência, a relação que os homens estabelecem entre si para regular as diferenças da vida em sociedade. Como o Estado é o principal instrumento dessa regulação, o centro da ação política acaba sendo a disputa pelo poder de Estado. </a:t>
            </a:r>
          </a:p>
          <a:p>
            <a:endParaRPr lang="pt-BR" dirty="0"/>
          </a:p>
        </p:txBody>
      </p:sp>
    </p:spTree>
    <p:extLst>
      <p:ext uri="{BB962C8B-B14F-4D97-AF65-F5344CB8AC3E}">
        <p14:creationId xmlns:p14="http://schemas.microsoft.com/office/powerpoint/2010/main" xmlns="" val="2647129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Estruturação do Estado</a:t>
            </a:r>
            <a:endParaRPr lang="pt-BR" dirty="0"/>
          </a:p>
        </p:txBody>
      </p:sp>
      <p:sp>
        <p:nvSpPr>
          <p:cNvPr id="3" name="Espaço Reservado para Conteúdo 2"/>
          <p:cNvSpPr>
            <a:spLocks noGrp="1"/>
          </p:cNvSpPr>
          <p:nvPr>
            <p:ph idx="1"/>
          </p:nvPr>
        </p:nvSpPr>
        <p:spPr/>
        <p:txBody>
          <a:bodyPr>
            <a:normAutofit lnSpcReduction="10000"/>
          </a:bodyPr>
          <a:lstStyle/>
          <a:p>
            <a:r>
              <a:rPr lang="pt-BR" dirty="0"/>
              <a:t>Na sua forma moderna e democrática, o Estado se estrutura em três poderes: o Executivo (governo), Legislativo (parlamento) e Judiciário (justiça). </a:t>
            </a:r>
            <a:endParaRPr lang="pt-BR" dirty="0" smtClean="0"/>
          </a:p>
          <a:p>
            <a:r>
              <a:rPr lang="pt-BR" dirty="0" smtClean="0"/>
              <a:t>Os </a:t>
            </a:r>
            <a:r>
              <a:rPr lang="pt-BR" dirty="0"/>
              <a:t>três existem em nível municipal, estadual e federal, sendo formados por diversos aparelhos ou mecanismos, como secretarias de Estado, ministérios, forças armadas, polícias, órgãos burocráticos, câmaras ou assembleias e fóruns judiciais. </a:t>
            </a:r>
            <a:endParaRPr lang="pt-BR" dirty="0" smtClean="0"/>
          </a:p>
          <a:p>
            <a:r>
              <a:rPr lang="pt-BR" dirty="0" smtClean="0"/>
              <a:t>Todos </a:t>
            </a:r>
            <a:r>
              <a:rPr lang="pt-BR" dirty="0"/>
              <a:t>funcionam como canais de representação dos interesses dos membros ou grupos da sociedade e formam, junto com os partidos políticos, a chamada sociedade política</a:t>
            </a:r>
            <a:r>
              <a:rPr lang="pt-BR" dirty="0" smtClean="0"/>
              <a:t>.</a:t>
            </a:r>
          </a:p>
          <a:p>
            <a:r>
              <a:rPr lang="pt-BR" b="1" dirty="0">
                <a:solidFill>
                  <a:schemeClr val="tx2">
                    <a:lumMod val="75000"/>
                  </a:schemeClr>
                </a:solidFill>
              </a:rPr>
              <a:t>Por mais ampla que a sociedade política seja, ela não consegue assimilar o crescente pluralismo de interesses da sociedade</a:t>
            </a:r>
          </a:p>
          <a:p>
            <a:endParaRPr lang="pt-BR" dirty="0"/>
          </a:p>
        </p:txBody>
      </p:sp>
    </p:spTree>
    <p:extLst>
      <p:ext uri="{BB962C8B-B14F-4D97-AF65-F5344CB8AC3E}">
        <p14:creationId xmlns:p14="http://schemas.microsoft.com/office/powerpoint/2010/main" xmlns="" val="112848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Representação partidária</a:t>
            </a:r>
            <a:endParaRPr lang="pt-BR" b="1" dirty="0"/>
          </a:p>
        </p:txBody>
      </p:sp>
      <p:sp>
        <p:nvSpPr>
          <p:cNvPr id="3" name="Espaço Reservado para Conteúdo 2"/>
          <p:cNvSpPr>
            <a:spLocks noGrp="1"/>
          </p:cNvSpPr>
          <p:nvPr>
            <p:ph idx="1"/>
          </p:nvPr>
        </p:nvSpPr>
        <p:spPr/>
        <p:txBody>
          <a:bodyPr>
            <a:normAutofit fontScale="92500" lnSpcReduction="10000"/>
          </a:bodyPr>
          <a:lstStyle/>
          <a:p>
            <a:r>
              <a:rPr lang="pt-BR" dirty="0"/>
              <a:t>Dada a impossibilidade de a sociedade política assimilar todos os interesses plurais da sociedade civil faz com que esta se organize sob a forma de </a:t>
            </a:r>
            <a:r>
              <a:rPr lang="pt-BR" dirty="0" smtClean="0"/>
              <a:t>representação.</a:t>
            </a:r>
          </a:p>
          <a:p>
            <a:r>
              <a:rPr lang="pt-BR" b="1" dirty="0" smtClean="0"/>
              <a:t>Partidos</a:t>
            </a:r>
            <a:r>
              <a:rPr lang="pt-BR" dirty="0" smtClean="0"/>
              <a:t>: </a:t>
            </a:r>
            <a:r>
              <a:rPr lang="pt-BR" dirty="0"/>
              <a:t>são a forma mais moderna de representação política dos interesses pluralistas da sociedade. Eles se distinguem por seus aspectos ideológicos, políticos e organizacionais. </a:t>
            </a:r>
          </a:p>
          <a:p>
            <a:r>
              <a:rPr lang="pt-BR" dirty="0" smtClean="0"/>
              <a:t>Os aspectos ideológicos </a:t>
            </a:r>
            <a:r>
              <a:rPr lang="pt-BR" dirty="0"/>
              <a:t>são relacionados às ideias ou visões gerais de mundo e de sociedade que caracterizam a mentalidade de um grupo. </a:t>
            </a:r>
            <a:endParaRPr lang="pt-BR" dirty="0" smtClean="0"/>
          </a:p>
          <a:p>
            <a:r>
              <a:rPr lang="pt-BR" dirty="0"/>
              <a:t>As ideologias refletem os sentimentos culturais mais profundos das pessoas, como os de propriedade, família, nação, liberdade, igualdade, fraternidade e pátria. </a:t>
            </a:r>
            <a:endParaRPr lang="pt-BR" dirty="0" smtClean="0"/>
          </a:p>
          <a:p>
            <a:r>
              <a:rPr lang="pt-BR" dirty="0" smtClean="0"/>
              <a:t>É </a:t>
            </a:r>
            <a:r>
              <a:rPr lang="pt-BR" dirty="0"/>
              <a:t>nas ideologias que as políticas dos partidos estão amarradas e que devem receber atenção especial na formulação das estratégias políticas e de comunicação.</a:t>
            </a:r>
          </a:p>
          <a:p>
            <a:endParaRPr lang="pt-BR" dirty="0" smtClean="0"/>
          </a:p>
          <a:p>
            <a:endParaRPr lang="pt-BR" dirty="0"/>
          </a:p>
        </p:txBody>
      </p:sp>
    </p:spTree>
    <p:extLst>
      <p:ext uri="{BB962C8B-B14F-4D97-AF65-F5344CB8AC3E}">
        <p14:creationId xmlns:p14="http://schemas.microsoft.com/office/powerpoint/2010/main" xmlns="" val="2550429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Conotações ideológicas</a:t>
            </a:r>
            <a:endParaRPr lang="pt-BR" b="1" dirty="0"/>
          </a:p>
        </p:txBody>
      </p:sp>
      <p:sp>
        <p:nvSpPr>
          <p:cNvPr id="3" name="Espaço Reservado para Conteúdo 2"/>
          <p:cNvSpPr>
            <a:spLocks noGrp="1"/>
          </p:cNvSpPr>
          <p:nvPr>
            <p:ph idx="1"/>
          </p:nvPr>
        </p:nvSpPr>
        <p:spPr/>
        <p:txBody>
          <a:bodyPr>
            <a:normAutofit fontScale="92500" lnSpcReduction="20000"/>
          </a:bodyPr>
          <a:lstStyle/>
          <a:p>
            <a:r>
              <a:rPr lang="pt-BR" dirty="0"/>
              <a:t>Sobre as ideologias agem, porém, fatores políticos de disputa pelo poder, fazendo com que partidos ou agrupamentos ideológicos diferentes se aliem ou que grupos semelhantes se coloquem em campos opostos. Isso acontece porque, na vida prática, os componentes políticos acabam tendo mais força que os ideológicos.</a:t>
            </a:r>
          </a:p>
          <a:p>
            <a:r>
              <a:rPr lang="pt-BR" dirty="0"/>
              <a:t>As definições ideológicas servem para evitar grandes contradições entre as políticas programáticas (de longo prazo, estratégicas) e as políticas conjunturais (de curto ou médio prazos, táticas). </a:t>
            </a:r>
            <a:endParaRPr lang="pt-BR" dirty="0" smtClean="0"/>
          </a:p>
          <a:p>
            <a:pPr lvl="1"/>
            <a:r>
              <a:rPr lang="pt-BR" b="1" dirty="0"/>
              <a:t>Políticas ou propostas programáticas ou estratégicas</a:t>
            </a:r>
            <a:r>
              <a:rPr lang="pt-BR" dirty="0"/>
              <a:t> são aquelas de longo prazo, que visam revolver os problemas estruturais da sociedade. Os partidos liberais e os socialistas apresentam propostas totalmente opostas aos problemas estruturais, como o papel do Estado, do capital, da tecnologia etc.</a:t>
            </a:r>
          </a:p>
          <a:p>
            <a:pPr lvl="1"/>
            <a:r>
              <a:rPr lang="pt-BR" b="1" dirty="0"/>
              <a:t>Propostas conjunturais ou programas táticos</a:t>
            </a:r>
            <a:r>
              <a:rPr lang="pt-BR" dirty="0"/>
              <a:t> são as de curto e médio prazos, que procuram responder às questões conjunturais. Elas contêm elementos das propostas programáticas, mas focam nas necessidades imediatas. Devem ser viáveis e articuladas às propostas programáticas para que se reforcem e o partido ganhe credibilidade.</a:t>
            </a:r>
          </a:p>
          <a:p>
            <a:endParaRPr lang="pt-BR" dirty="0"/>
          </a:p>
        </p:txBody>
      </p:sp>
    </p:spTree>
    <p:extLst>
      <p:ext uri="{BB962C8B-B14F-4D97-AF65-F5344CB8AC3E}">
        <p14:creationId xmlns:p14="http://schemas.microsoft.com/office/powerpoint/2010/main" xmlns="" val="576575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Correlação de </a:t>
            </a:r>
            <a:r>
              <a:rPr lang="pt-BR" b="1" dirty="0" smtClean="0"/>
              <a:t>forças</a:t>
            </a:r>
            <a:endParaRPr lang="pt-BR" dirty="0"/>
          </a:p>
        </p:txBody>
      </p:sp>
      <p:sp>
        <p:nvSpPr>
          <p:cNvPr id="3" name="Espaço Reservado para Conteúdo 2"/>
          <p:cNvSpPr>
            <a:spLocks noGrp="1"/>
          </p:cNvSpPr>
          <p:nvPr>
            <p:ph idx="1"/>
          </p:nvPr>
        </p:nvSpPr>
        <p:spPr/>
        <p:txBody>
          <a:bodyPr>
            <a:normAutofit fontScale="92500" lnSpcReduction="10000"/>
          </a:bodyPr>
          <a:lstStyle/>
          <a:p>
            <a:r>
              <a:rPr lang="pt-BR" dirty="0"/>
              <a:t>A propaganda de cada uma dessas políticas procura ressaltar as vantagens de cada um de seus aspectos para o país e para a maioria da população, de modo a modificar a correlação de forças, se esta estiver desfavorável, ou consolidá-la e ampliá-la, se ela for favorável. </a:t>
            </a:r>
            <a:endParaRPr lang="pt-BR" dirty="0" smtClean="0"/>
          </a:p>
          <a:p>
            <a:r>
              <a:rPr lang="pt-BR" dirty="0" smtClean="0"/>
              <a:t>Mas o que é isso?</a:t>
            </a:r>
          </a:p>
          <a:p>
            <a:r>
              <a:rPr lang="pt-BR" dirty="0" smtClean="0"/>
              <a:t>A </a:t>
            </a:r>
            <a:r>
              <a:rPr lang="pt-BR" dirty="0"/>
              <a:t>população não é homogênea, sendo segmentada em classes, setores ou grupos sociais com diferentes preferências partidárias e políticas, em proporções que variam de local para local. </a:t>
            </a:r>
            <a:endParaRPr lang="pt-BR" dirty="0" smtClean="0"/>
          </a:p>
          <a:p>
            <a:r>
              <a:rPr lang="pt-BR" dirty="0" smtClean="0"/>
              <a:t>A </a:t>
            </a:r>
            <a:r>
              <a:rPr lang="pt-BR" dirty="0"/>
              <a:t>essa proporcionalidade social e política chama-se correlação de forças. </a:t>
            </a:r>
            <a:endParaRPr lang="pt-BR" dirty="0" smtClean="0"/>
          </a:p>
          <a:p>
            <a:r>
              <a:rPr lang="pt-BR" dirty="0" smtClean="0"/>
              <a:t>Em </a:t>
            </a:r>
            <a:r>
              <a:rPr lang="pt-BR" dirty="0"/>
              <a:t>termos sociais, é mais fácil de medir essa correlação de forças, pela identificação da renda, posição social, traços culturais e distribuição geográfica. Em termos políticos, a segmentação é mais variável, indo do </a:t>
            </a:r>
            <a:r>
              <a:rPr lang="pt-BR" dirty="0" err="1"/>
              <a:t>apoliticismo</a:t>
            </a:r>
            <a:r>
              <a:rPr lang="pt-BR" dirty="0"/>
              <a:t> à preferência por partidos e candidatos. </a:t>
            </a:r>
            <a:endParaRPr lang="pt-BR" dirty="0" smtClean="0"/>
          </a:p>
          <a:p>
            <a:r>
              <a:rPr lang="pt-BR" dirty="0" smtClean="0"/>
              <a:t>A </a:t>
            </a:r>
            <a:r>
              <a:rPr lang="pt-BR" dirty="0"/>
              <a:t>correlação de forças políticas é também muito flutuante. </a:t>
            </a:r>
          </a:p>
          <a:p>
            <a:endParaRPr lang="pt-BR" dirty="0" smtClean="0"/>
          </a:p>
          <a:p>
            <a:endParaRPr lang="pt-BR" dirty="0"/>
          </a:p>
        </p:txBody>
      </p:sp>
    </p:spTree>
    <p:extLst>
      <p:ext uri="{BB962C8B-B14F-4D97-AF65-F5344CB8AC3E}">
        <p14:creationId xmlns:p14="http://schemas.microsoft.com/office/powerpoint/2010/main" xmlns="" val="32660628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ência">
  <a:themeElements>
    <a:clrScheme name="Executiv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ê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689</TotalTime>
  <Words>2501</Words>
  <Application>Microsoft Office PowerPoint</Application>
  <PresentationFormat>Apresentação na tela (4:3)</PresentationFormat>
  <Paragraphs>131</Paragraphs>
  <Slides>23</Slides>
  <Notes>0</Notes>
  <HiddenSlides>0</HiddenSlides>
  <MMClips>0</MMClips>
  <ScaleCrop>false</ScaleCrop>
  <HeadingPairs>
    <vt:vector size="4" baseType="variant">
      <vt:variant>
        <vt:lpstr>Tema</vt:lpstr>
      </vt:variant>
      <vt:variant>
        <vt:i4>1</vt:i4>
      </vt:variant>
      <vt:variant>
        <vt:lpstr>Títulos de slides</vt:lpstr>
      </vt:variant>
      <vt:variant>
        <vt:i4>23</vt:i4>
      </vt:variant>
    </vt:vector>
  </HeadingPairs>
  <TitlesOfParts>
    <vt:vector size="24" baseType="lpstr">
      <vt:lpstr>Adjacência</vt:lpstr>
      <vt:lpstr>Aula 3  Planejamento em marketing político e eleitoral</vt:lpstr>
      <vt:lpstr>Objetivo</vt:lpstr>
      <vt:lpstr>Sociedade e política</vt:lpstr>
      <vt:lpstr>Relações de convivência </vt:lpstr>
      <vt:lpstr>O papel da política</vt:lpstr>
      <vt:lpstr>Estruturação do Estado</vt:lpstr>
      <vt:lpstr>Representação partidária</vt:lpstr>
      <vt:lpstr>Conotações ideológicas</vt:lpstr>
      <vt:lpstr>Correlação de forças</vt:lpstr>
      <vt:lpstr>Desafio dos partidos e candidatos </vt:lpstr>
      <vt:lpstr>Conjuntura política</vt:lpstr>
      <vt:lpstr>Estratégias políticas</vt:lpstr>
      <vt:lpstr>Táticas políticas</vt:lpstr>
      <vt:lpstr>O plano estratégico </vt:lpstr>
      <vt:lpstr>Plano operacional</vt:lpstr>
      <vt:lpstr>Instrumentos de planejamento</vt:lpstr>
      <vt:lpstr>Relações entre o marketing político e o comercial</vt:lpstr>
      <vt:lpstr>Administração de marketing</vt:lpstr>
      <vt:lpstr>Marketing político</vt:lpstr>
      <vt:lpstr>Público-alvo x posicionamento</vt:lpstr>
      <vt:lpstr>Público-alvo</vt:lpstr>
      <vt:lpstr>Posicionamento</vt:lpstr>
      <vt:lpstr>Como saber quais são os desejos, sonhos e expectativas do eleitor?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Estratégias de Atuação Parlamentar</dc:title>
  <dc:creator>User</dc:creator>
  <cp:lastModifiedBy>ALESP</cp:lastModifiedBy>
  <cp:revision>70</cp:revision>
  <dcterms:created xsi:type="dcterms:W3CDTF">2013-10-05T12:16:06Z</dcterms:created>
  <dcterms:modified xsi:type="dcterms:W3CDTF">2014-05-12T16:28:23Z</dcterms:modified>
</cp:coreProperties>
</file>